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4" r:id="rId4"/>
    <p:sldId id="269" r:id="rId5"/>
    <p:sldId id="268" r:id="rId6"/>
    <p:sldId id="270" r:id="rId7"/>
    <p:sldId id="267" r:id="rId8"/>
    <p:sldId id="261" r:id="rId9"/>
    <p:sldId id="262" r:id="rId10"/>
    <p:sldId id="271" r:id="rId11"/>
    <p:sldId id="272" r:id="rId12"/>
    <p:sldId id="273" r:id="rId13"/>
    <p:sldId id="274" r:id="rId14"/>
    <p:sldId id="259" r:id="rId15"/>
    <p:sldId id="275" r:id="rId16"/>
    <p:sldId id="258" r:id="rId17"/>
    <p:sldId id="276" r:id="rId18"/>
    <p:sldId id="263" r:id="rId19"/>
  </p:sldIdLst>
  <p:sldSz cx="9144000" cy="5143500" type="screen16x9"/>
  <p:notesSz cx="6858000" cy="9144000"/>
  <p:embeddedFontLst>
    <p:embeddedFont>
      <p:font typeface="서울남산 장체EB" pitchFamily="18" charset="-127"/>
      <p:regular r:id="rId20"/>
    </p:embeddedFont>
    <p:embeddedFont>
      <p:font typeface="여기어때 잘난체" pitchFamily="50" charset="-127"/>
      <p:bold r:id="rId21"/>
    </p:embeddedFont>
    <p:embeddedFont>
      <p:font typeface="서울남산 장체L" pitchFamily="18" charset="-127"/>
      <p:regular r:id="rId22"/>
    </p:embeddedFont>
    <p:embeddedFont>
      <p:font typeface="맑은 고딕" pitchFamily="50" charset="-127"/>
      <p:regular r:id="rId23"/>
      <p:bold r:id="rId24"/>
    </p:embeddedFont>
    <p:embeddedFont>
      <p:font typeface="서울남산 장체BL" pitchFamily="18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69F8"/>
    <a:srgbClr val="6786F9"/>
    <a:srgbClr val="8DA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658" y="-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534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636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12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930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8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71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232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68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405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88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63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848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-20538"/>
            <a:ext cx="9180512" cy="321982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89871" y="2062470"/>
            <a:ext cx="61926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위클리</a:t>
            </a:r>
            <a:r>
              <a:rPr lang="ko-KR" altLang="en-US" sz="60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비타알고</a:t>
            </a:r>
            <a:endParaRPr lang="ko-KR" altLang="en-US" sz="60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69018" y="4774168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충렬고등학교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코딩동아리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19" y="3294151"/>
            <a:ext cx="5869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매주 알고리즘 문제를 통한 학습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325539" y="123478"/>
            <a:ext cx="362156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#include &lt;</a:t>
            </a:r>
            <a:r>
              <a:rPr lang="en-US" altLang="ko-KR" sz="3600" dirty="0" err="1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stdio.h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&gt;</a:t>
            </a:r>
          </a:p>
          <a:p>
            <a:pPr algn="r"/>
            <a:r>
              <a:rPr lang="en-US" altLang="ko-KR" sz="3600" dirty="0" err="1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int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 main(){</a:t>
            </a:r>
          </a:p>
          <a:p>
            <a:pPr algn="r"/>
            <a:endParaRPr lang="en-US" altLang="ko-KR" sz="3600" dirty="0" smtClean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algn="r"/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r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eturn 0;</a:t>
            </a:r>
          </a:p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}</a:t>
            </a:r>
            <a:endParaRPr lang="ko-KR" altLang="en-US" sz="3600" dirty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533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6254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if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94781" y="3118197"/>
            <a:ext cx="18293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는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5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보다 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작다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75856" y="2418442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출력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388491" y="2818696"/>
            <a:ext cx="5103322" cy="833174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405902" y="3885198"/>
            <a:ext cx="5107341" cy="774784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275856" y="843558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예시코드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63888" y="1228479"/>
            <a:ext cx="30604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if(i&lt;5)</a:t>
            </a:r>
          </a:p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printf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는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5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보다 작다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”);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375273" y="1212890"/>
            <a:ext cx="5103322" cy="1205552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396678" y="2840037"/>
            <a:ext cx="1175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i&lt;5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가 </a:t>
            </a:r>
            <a:r>
              <a:rPr lang="ko-KR" alt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참인경우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05902" y="3885198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i&lt;5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가 </a:t>
            </a:r>
            <a:r>
              <a:rPr lang="ko-KR" alt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거</a:t>
            </a:r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짓</a:t>
            </a:r>
            <a:r>
              <a:rPr lang="ko-KR" alt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인경우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30772" y="4155926"/>
            <a:ext cx="3272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아무것도 출력되지 않는다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093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6254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if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94781" y="3118197"/>
            <a:ext cx="4014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는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5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보다 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작다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의 값은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변수 값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75856" y="2418442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출력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388491" y="2818696"/>
            <a:ext cx="5103322" cy="833174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405902" y="3885198"/>
            <a:ext cx="5107341" cy="774784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275856" y="627534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예시코드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63888" y="1012455"/>
            <a:ext cx="31534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if(i&lt;5)</a:t>
            </a:r>
          </a:p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printf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는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5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보다 작다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”);</a:t>
            </a:r>
          </a:p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printf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의 값은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%</a:t>
            </a:r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d”,i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);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375273" y="996866"/>
            <a:ext cx="5103322" cy="1421576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396678" y="2840037"/>
            <a:ext cx="1175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i&lt;5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가 </a:t>
            </a:r>
            <a:r>
              <a:rPr lang="ko-KR" alt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참인경우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05902" y="3885198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i&lt;5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가 </a:t>
            </a:r>
            <a:r>
              <a:rPr lang="ko-KR" alt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거</a:t>
            </a:r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짓</a:t>
            </a:r>
            <a:r>
              <a:rPr lang="ko-KR" alt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인경우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30772" y="4155926"/>
            <a:ext cx="2276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의 값은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(i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변수 값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8688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6254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if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94781" y="3118197"/>
            <a:ext cx="4014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는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5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보다 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작다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의 값은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변수 값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75856" y="2418442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출력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388491" y="2818696"/>
            <a:ext cx="5103322" cy="833174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405902" y="3885198"/>
            <a:ext cx="5107341" cy="774784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275856" y="627534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예시코드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63888" y="1012455"/>
            <a:ext cx="31534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if(i&lt;5){</a:t>
            </a:r>
          </a:p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printf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는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5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보다 작다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”);</a:t>
            </a:r>
          </a:p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printf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의 값은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%</a:t>
            </a:r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d”,i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);}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375273" y="996866"/>
            <a:ext cx="5103322" cy="1421576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396678" y="2840037"/>
            <a:ext cx="1175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i&lt;5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가 </a:t>
            </a:r>
            <a:r>
              <a:rPr lang="ko-KR" alt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참인경우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05902" y="3885198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i&lt;5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가 </a:t>
            </a:r>
            <a:r>
              <a:rPr lang="ko-KR" alt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거</a:t>
            </a:r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짓</a:t>
            </a:r>
            <a:r>
              <a:rPr lang="ko-KR" alt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인경우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30772" y="4155926"/>
            <a:ext cx="3272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아무것도 출력되지 않는다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698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14077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if</a:t>
            </a:r>
          </a:p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else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75856" y="552125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예시코드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63888" y="937046"/>
            <a:ext cx="3211135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if(i&lt;5){</a:t>
            </a:r>
          </a:p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printf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는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5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보다 작다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”);</a:t>
            </a:r>
          </a:p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printf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의 값은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%</a:t>
            </a:r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d”,i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);</a:t>
            </a:r>
          </a:p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}</a:t>
            </a:r>
          </a:p>
          <a:p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else if(i&lt;10)</a:t>
            </a:r>
          </a:p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printf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는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10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보다 작다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”);</a:t>
            </a:r>
          </a:p>
          <a:p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else</a:t>
            </a:r>
          </a:p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printf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(“i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는 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10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보다 크다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”)</a:t>
            </a:r>
          </a:p>
          <a:p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375273" y="916569"/>
            <a:ext cx="5103322" cy="3884028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790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평행 사변형 1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225574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C</a:t>
            </a:r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언어의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연산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자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279279" y="771550"/>
            <a:ext cx="428514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대입연산자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(=)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산술연산자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(+, -, *, /, %)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관계연산자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(&gt;, &lt;, &gt;=, &lt;=, ==, !=)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논리연산자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(&amp;&amp;, ||, !)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비트연산자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(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궁금하면 인터넷 검색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EB" pitchFamily="18" charset="-127"/>
                <a:ea typeface="서울남산 장체EB" pitchFamily="18" charset="-127"/>
              </a:rPr>
              <a:t>)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EB" pitchFamily="18" charset="-127"/>
              <a:ea typeface="서울남산 장체E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45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평행 사변형 1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21836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switch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67944" y="552125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기본형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태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167361" y="916569"/>
            <a:ext cx="3500983" cy="3884028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55976" y="937046"/>
            <a:ext cx="200728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switch(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정수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){</a:t>
            </a: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case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정수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: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실행문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 </a:t>
            </a: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break;</a:t>
            </a: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case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정수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: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실행문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 </a:t>
            </a: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break;</a:t>
            </a: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case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정수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: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실행문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 </a:t>
            </a: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break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</a:t>
            </a:r>
          </a:p>
          <a:p>
            <a:endParaRPr lang="en-US" altLang="ko-K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792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평행 사변형 1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18020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while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79912" y="1848269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기본형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태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879329" y="2212713"/>
            <a:ext cx="4365079" cy="1223133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67944" y="2233190"/>
            <a:ext cx="15872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while(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조건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식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){</a:t>
            </a:r>
          </a:p>
          <a:p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실행문</a:t>
            </a:r>
            <a:endParaRPr lang="en-US" altLang="ko-K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36512" y="915566"/>
            <a:ext cx="4875054" cy="523220"/>
          </a:xfrm>
          <a:prstGeom prst="rect">
            <a:avLst/>
          </a:prstGeom>
          <a:solidFill>
            <a:schemeClr val="bg1"/>
          </a:solidFill>
          <a:ln w="38100">
            <a:solidFill>
              <a:srgbClr val="4269F8"/>
            </a:solidFill>
            <a:prstDash val="solid"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조건식이 거짓이 될 때까지 실행한다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3017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평행 사변형 1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180209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do</a:t>
            </a:r>
          </a:p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while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67944" y="2352325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기본형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태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167361" y="2716769"/>
            <a:ext cx="4365079" cy="1223133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55976" y="2737246"/>
            <a:ext cx="15872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do{</a:t>
            </a:r>
          </a:p>
          <a:p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실행문</a:t>
            </a:r>
            <a:endParaRPr lang="en-US" altLang="ko-K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}while(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조건식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23928" y="1113587"/>
            <a:ext cx="5218931" cy="954107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무조건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1</a:t>
            </a:r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번 실행한 후</a:t>
            </a:r>
            <a:endParaRPr lang="en-US" altLang="ko-KR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조건식이 거짓이 될 때까지 실행한다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078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10935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for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5936" y="2283718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기본형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3968" y="2668639"/>
            <a:ext cx="29754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for(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변수선언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조건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식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증감식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){</a:t>
            </a:r>
          </a:p>
          <a:p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실행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문</a:t>
            </a:r>
            <a:endParaRPr lang="en-US" altLang="ko-K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4095353" y="2648162"/>
            <a:ext cx="4365079" cy="1223133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-36512" y="915566"/>
            <a:ext cx="4875054" cy="523220"/>
          </a:xfrm>
          <a:prstGeom prst="rect">
            <a:avLst/>
          </a:prstGeom>
          <a:solidFill>
            <a:schemeClr val="bg1"/>
          </a:solidFill>
          <a:ln w="38100">
            <a:solidFill>
              <a:srgbClr val="4269F8"/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조건식이 거짓이 될 때까지 실행한다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096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324528" cy="84355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7504" y="98613"/>
            <a:ext cx="21611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분할 정복</a:t>
            </a:r>
            <a:endParaRPr lang="ko-KR" altLang="en-US" sz="36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91680" y="1059582"/>
            <a:ext cx="5809604" cy="3808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#include &lt;</a:t>
            </a:r>
            <a:r>
              <a:rPr lang="en-US" altLang="ko-KR" sz="1050" dirty="0" err="1"/>
              <a:t>iostream</a:t>
            </a:r>
            <a:r>
              <a:rPr lang="en-US" altLang="ko-KR" sz="1050" dirty="0"/>
              <a:t>&gt;</a:t>
            </a:r>
          </a:p>
          <a:p>
            <a:r>
              <a:rPr lang="en-US" altLang="ko-KR" sz="1050" dirty="0"/>
              <a:t>#include &lt;string&gt;</a:t>
            </a:r>
          </a:p>
          <a:p>
            <a:r>
              <a:rPr lang="en-US" altLang="ko-KR" sz="1050" dirty="0"/>
              <a:t>using namespace </a:t>
            </a:r>
            <a:r>
              <a:rPr lang="en-US" altLang="ko-KR" sz="1050" dirty="0" err="1"/>
              <a:t>std</a:t>
            </a:r>
            <a:r>
              <a:rPr lang="en-US" altLang="ko-KR" sz="1050" dirty="0"/>
              <a:t>;</a:t>
            </a:r>
          </a:p>
          <a:p>
            <a:endParaRPr lang="en-US" altLang="ko-KR" sz="1050" dirty="0"/>
          </a:p>
          <a:p>
            <a:r>
              <a:rPr lang="en-US" altLang="ko-KR" sz="1050" dirty="0" err="1"/>
              <a:t>int</a:t>
            </a:r>
            <a:r>
              <a:rPr lang="en-US" altLang="ko-KR" sz="1050" dirty="0"/>
              <a:t> main() {</a:t>
            </a:r>
          </a:p>
          <a:p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int</a:t>
            </a:r>
            <a:r>
              <a:rPr lang="en-US" altLang="ko-KR" sz="1050" dirty="0" smtClean="0"/>
              <a:t> </a:t>
            </a:r>
            <a:r>
              <a:rPr lang="en-US" altLang="ko-KR" sz="1050" dirty="0" err="1"/>
              <a:t>num,i,j</a:t>
            </a:r>
            <a:r>
              <a:rPr lang="en-US" altLang="ko-KR" sz="1050" dirty="0"/>
              <a:t>;</a:t>
            </a:r>
          </a:p>
          <a:p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cin</a:t>
            </a:r>
            <a:r>
              <a:rPr lang="en-US" altLang="ko-KR" sz="1050" dirty="0" smtClean="0"/>
              <a:t> </a:t>
            </a:r>
            <a:r>
              <a:rPr lang="en-US" altLang="ko-KR" sz="1050" dirty="0"/>
              <a:t>&gt;&gt; </a:t>
            </a:r>
            <a:r>
              <a:rPr lang="en-US" altLang="ko-KR" sz="1050" dirty="0" err="1"/>
              <a:t>num</a:t>
            </a:r>
            <a:r>
              <a:rPr lang="en-US" altLang="ko-KR" sz="1050" dirty="0"/>
              <a:t>;</a:t>
            </a:r>
          </a:p>
          <a:p>
            <a:r>
              <a:rPr lang="en-US" altLang="ko-KR" sz="1050" dirty="0"/>
              <a:t>	</a:t>
            </a:r>
          </a:p>
          <a:p>
            <a:r>
              <a:rPr lang="en-US" altLang="ko-KR" sz="1050" dirty="0" smtClean="0"/>
              <a:t>	string </a:t>
            </a:r>
            <a:r>
              <a:rPr lang="en-US" altLang="ko-KR" sz="1050" dirty="0" err="1"/>
              <a:t>str</a:t>
            </a:r>
            <a:r>
              <a:rPr lang="en-US" altLang="ko-KR" sz="1050" dirty="0"/>
              <a:t>;</a:t>
            </a:r>
          </a:p>
          <a:p>
            <a:r>
              <a:rPr lang="en-US" altLang="ko-KR" sz="1050" dirty="0" smtClean="0"/>
              <a:t>	</a:t>
            </a:r>
            <a:r>
              <a:rPr lang="en-US" altLang="ko-KR" sz="1050" dirty="0" err="1" smtClean="0"/>
              <a:t>cin.ignore</a:t>
            </a:r>
            <a:r>
              <a:rPr lang="en-US" altLang="ko-KR" sz="1050" dirty="0"/>
              <a:t>();</a:t>
            </a:r>
          </a:p>
          <a:p>
            <a:r>
              <a:rPr lang="en-US" altLang="ko-KR" sz="1050" dirty="0" smtClean="0"/>
              <a:t>	for </a:t>
            </a:r>
            <a:r>
              <a:rPr lang="en-US" altLang="ko-KR" sz="1050" dirty="0"/>
              <a:t>(i=0;i&lt;</a:t>
            </a:r>
            <a:r>
              <a:rPr lang="en-US" altLang="ko-KR" sz="1050" dirty="0" err="1"/>
              <a:t>num;i</a:t>
            </a:r>
            <a:r>
              <a:rPr lang="en-US" altLang="ko-KR" sz="1050" dirty="0"/>
              <a:t>++){</a:t>
            </a:r>
          </a:p>
          <a:p>
            <a:r>
              <a:rPr lang="en-US" altLang="ko-KR" sz="1050" dirty="0" smtClean="0"/>
              <a:t>		</a:t>
            </a:r>
            <a:r>
              <a:rPr lang="en-US" altLang="ko-KR" sz="1050" dirty="0" err="1" smtClean="0"/>
              <a:t>getline</a:t>
            </a:r>
            <a:r>
              <a:rPr lang="en-US" altLang="ko-KR" sz="1050" dirty="0" smtClean="0"/>
              <a:t>(</a:t>
            </a:r>
            <a:r>
              <a:rPr lang="en-US" altLang="ko-KR" sz="1050" dirty="0" err="1" smtClean="0"/>
              <a:t>cin</a:t>
            </a:r>
            <a:r>
              <a:rPr lang="en-US" altLang="ko-KR" sz="1050" dirty="0"/>
              <a:t>, </a:t>
            </a:r>
            <a:r>
              <a:rPr lang="en-US" altLang="ko-KR" sz="1050" dirty="0" err="1"/>
              <a:t>str</a:t>
            </a:r>
            <a:r>
              <a:rPr lang="en-US" altLang="ko-KR" sz="1050" dirty="0"/>
              <a:t>);</a:t>
            </a:r>
          </a:p>
          <a:p>
            <a:r>
              <a:rPr lang="en-US" altLang="ko-KR" sz="1050" dirty="0"/>
              <a:t>		</a:t>
            </a:r>
          </a:p>
          <a:p>
            <a:r>
              <a:rPr lang="en-US" altLang="ko-KR" sz="1050" dirty="0"/>
              <a:t>		string </a:t>
            </a:r>
            <a:r>
              <a:rPr lang="en-US" altLang="ko-KR" sz="1050" dirty="0" err="1"/>
              <a:t>ans</a:t>
            </a:r>
            <a:r>
              <a:rPr lang="en-US" altLang="ko-KR" sz="1050" dirty="0"/>
              <a:t>;</a:t>
            </a:r>
          </a:p>
          <a:p>
            <a:r>
              <a:rPr lang="en-US" altLang="ko-KR" sz="1050" dirty="0"/>
              <a:t>		for(j=0;str[j];j++)</a:t>
            </a:r>
          </a:p>
          <a:p>
            <a:r>
              <a:rPr lang="en-US" altLang="ko-KR" sz="1050" dirty="0"/>
              <a:t>			if(string("</a:t>
            </a:r>
            <a:r>
              <a:rPr lang="en-US" altLang="ko-KR" sz="1050" dirty="0" err="1"/>
              <a:t>aeiou</a:t>
            </a:r>
            <a:r>
              <a:rPr lang="en-US" altLang="ko-KR" sz="1050" dirty="0"/>
              <a:t>").find(</a:t>
            </a:r>
            <a:r>
              <a:rPr lang="en-US" altLang="ko-KR" sz="1050" dirty="0" err="1"/>
              <a:t>str</a:t>
            </a:r>
            <a:r>
              <a:rPr lang="en-US" altLang="ko-KR" sz="1050" dirty="0"/>
              <a:t>[j] | 32) != string::</a:t>
            </a:r>
            <a:r>
              <a:rPr lang="en-US" altLang="ko-KR" sz="1050" dirty="0" err="1"/>
              <a:t>npos</a:t>
            </a:r>
            <a:r>
              <a:rPr lang="en-US" altLang="ko-KR" sz="1050" dirty="0"/>
              <a:t>)</a:t>
            </a:r>
          </a:p>
          <a:p>
            <a:r>
              <a:rPr lang="en-US" altLang="ko-KR" sz="1050" dirty="0"/>
              <a:t>				</a:t>
            </a:r>
            <a:r>
              <a:rPr lang="en-US" altLang="ko-KR" sz="1050" dirty="0" err="1"/>
              <a:t>ans.push_back</a:t>
            </a:r>
            <a:r>
              <a:rPr lang="en-US" altLang="ko-KR" sz="1050" dirty="0"/>
              <a:t>(</a:t>
            </a:r>
            <a:r>
              <a:rPr lang="en-US" altLang="ko-KR" sz="1050" dirty="0" err="1"/>
              <a:t>str</a:t>
            </a:r>
            <a:r>
              <a:rPr lang="en-US" altLang="ko-KR" sz="1050" dirty="0"/>
              <a:t>[j]);</a:t>
            </a:r>
          </a:p>
          <a:p>
            <a:r>
              <a:rPr lang="en-US" altLang="ko-KR" sz="1050" dirty="0"/>
              <a:t>		</a:t>
            </a:r>
          </a:p>
          <a:p>
            <a:r>
              <a:rPr lang="en-US" altLang="ko-KR" sz="1050" dirty="0"/>
              <a:t>		if (</a:t>
            </a:r>
            <a:r>
              <a:rPr lang="en-US" altLang="ko-KR" sz="1050" dirty="0" err="1"/>
              <a:t>ans.empty</a:t>
            </a:r>
            <a:r>
              <a:rPr lang="en-US" altLang="ko-KR" sz="1050" dirty="0"/>
              <a:t>()) </a:t>
            </a:r>
            <a:r>
              <a:rPr lang="en-US" altLang="ko-KR" sz="1050" dirty="0" err="1"/>
              <a:t>ans</a:t>
            </a:r>
            <a:r>
              <a:rPr lang="en-US" altLang="ko-KR" sz="1050" dirty="0"/>
              <a:t> = "???";</a:t>
            </a:r>
          </a:p>
          <a:p>
            <a:r>
              <a:rPr lang="en-US" altLang="ko-KR" sz="1050" dirty="0"/>
              <a:t>		</a:t>
            </a:r>
            <a:r>
              <a:rPr lang="en-US" altLang="ko-KR" sz="1050" dirty="0" err="1"/>
              <a:t>cout</a:t>
            </a:r>
            <a:r>
              <a:rPr lang="en-US" altLang="ko-KR" sz="1050" dirty="0"/>
              <a:t> &lt;&lt; </a:t>
            </a:r>
            <a:r>
              <a:rPr lang="en-US" altLang="ko-KR" sz="1050" dirty="0" err="1"/>
              <a:t>ans</a:t>
            </a:r>
            <a:r>
              <a:rPr lang="en-US" altLang="ko-KR" sz="1050" dirty="0"/>
              <a:t> &lt;&lt; </a:t>
            </a:r>
            <a:r>
              <a:rPr lang="en-US" altLang="ko-KR" sz="1050" dirty="0" err="1"/>
              <a:t>endl</a:t>
            </a:r>
            <a:r>
              <a:rPr lang="en-US" altLang="ko-KR" sz="1050" dirty="0"/>
              <a:t>;</a:t>
            </a:r>
          </a:p>
          <a:p>
            <a:r>
              <a:rPr lang="en-US" altLang="ko-KR" sz="1050" dirty="0"/>
              <a:t>	}</a:t>
            </a:r>
          </a:p>
          <a:p>
            <a:r>
              <a:rPr lang="en-US" altLang="ko-KR" sz="1050" dirty="0"/>
              <a:t>	return 0;</a:t>
            </a:r>
          </a:p>
          <a:p>
            <a:r>
              <a:rPr lang="en-US" altLang="ko-KR" sz="1050" dirty="0"/>
              <a:t>}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88703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1520" y="146125"/>
            <a:ext cx="19175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printf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45453" y="1914386"/>
            <a:ext cx="4230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pritnf</a:t>
            </a:r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(“Hello world!”);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131840" y="1275606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예시코드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70387" y="3463428"/>
            <a:ext cx="23807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Hello world!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31840" y="3036974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출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력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316483" y="1770370"/>
            <a:ext cx="4639893" cy="1008112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316483" y="3463428"/>
            <a:ext cx="4639893" cy="755214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6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1520" y="146125"/>
            <a:ext cx="19175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printf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04742" y="1622578"/>
            <a:ext cx="4783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pritnf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(“Hello world!\</a:t>
            </a:r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nHello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 world”);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03848" y="1076131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예시코드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40667" y="3003798"/>
            <a:ext cx="16514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Hello world!</a:t>
            </a:r>
          </a:p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Hello world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03848" y="2579007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출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력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316483" y="1508179"/>
            <a:ext cx="5143949" cy="720080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316483" y="2990730"/>
            <a:ext cx="5143949" cy="877164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29568" y="875497"/>
            <a:ext cx="11480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\n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974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1520" y="146125"/>
            <a:ext cx="24416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C</a:t>
            </a:r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언어의 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변수선언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91880" y="1565027"/>
            <a:ext cx="48245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자료형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 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변수이름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</a:t>
            </a:r>
          </a:p>
          <a:p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-</a:t>
            </a:r>
            <a:r>
              <a:rPr lang="ko-KR" alt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자료형에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 자세한 설명은 다음 슬라이드에</a:t>
            </a: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35896" y="3168006"/>
            <a:ext cx="1237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int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 </a:t>
            </a:r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num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47864" y="2706474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예시코드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460499" y="3106728"/>
            <a:ext cx="4616427" cy="637341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603826" y="3867895"/>
            <a:ext cx="1293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int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 </a:t>
            </a:r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a,b,c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456480" y="3806617"/>
            <a:ext cx="4620446" cy="637341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3327949" y="1002894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기본형태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437033" y="1419622"/>
            <a:ext cx="4639893" cy="1008112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84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1520" y="146125"/>
            <a:ext cx="24416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C</a:t>
            </a:r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언어의 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변수선언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59832" y="1385357"/>
            <a:ext cx="60486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변수란 간단히 말하면 값을 저장할 수 있는 장소</a:t>
            </a:r>
            <a:endParaRPr lang="en-US" altLang="ko-K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첫글자는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 무조건 영문자나 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언더스코어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(_)</a:t>
            </a:r>
          </a:p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C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언어에서 특별한 의미를 갖는 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예약어는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 변수 사용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X</a:t>
            </a:r>
          </a:p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대문자와 소문자는 다른 문자로 인식</a:t>
            </a:r>
          </a:p>
        </p:txBody>
      </p:sp>
    </p:spTree>
    <p:extLst>
      <p:ext uri="{BB962C8B-B14F-4D97-AF65-F5344CB8AC3E}">
        <p14:creationId xmlns:p14="http://schemas.microsoft.com/office/powerpoint/2010/main" val="1645099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1520" y="146125"/>
            <a:ext cx="246182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C</a:t>
            </a:r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언어의 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자료</a:t>
            </a:r>
            <a:r>
              <a:rPr lang="ko-KR" altLang="en-US" sz="4400" dirty="0" err="1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형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445077"/>
              </p:ext>
            </p:extLst>
          </p:nvPr>
        </p:nvGraphicFramePr>
        <p:xfrm>
          <a:off x="2771800" y="1707654"/>
          <a:ext cx="6096000" cy="294132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343472"/>
                <a:gridCol w="1704528"/>
                <a:gridCol w="1524000"/>
                <a:gridCol w="1524000"/>
              </a:tblGrid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유형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변수 </a:t>
                      </a:r>
                      <a:r>
                        <a:rPr lang="ko-KR" altLang="en-US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자료형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크기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포맷형태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288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정수변수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int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%d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542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long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%</a:t>
                      </a:r>
                      <a:r>
                        <a:rPr lang="en-US" altLang="ko-KR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ld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03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short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%d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631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실수변수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float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%f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double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8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%lf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문자변수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char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서울남산 장체L" pitchFamily="18" charset="-127"/>
                          <a:ea typeface="서울남산 장체L" pitchFamily="18" charset="-127"/>
                        </a:rPr>
                        <a:t>%c</a:t>
                      </a:r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 gridSpan="4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서울남산 장체L" pitchFamily="18" charset="-127"/>
                        <a:ea typeface="서울남산 장체L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269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1694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51520" y="146125"/>
            <a:ext cx="18341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scanf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88121" y="1943457"/>
            <a:ext cx="3735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scanf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포맷형태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”,&amp;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변수 이름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);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47864" y="1203598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기본형태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419872" y="1667004"/>
            <a:ext cx="5143949" cy="976754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635896" y="3168006"/>
            <a:ext cx="2005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scanf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(“%</a:t>
            </a:r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d”,a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);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47864" y="2706474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예시코드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460499" y="3106728"/>
            <a:ext cx="5103322" cy="637341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3635896" y="3842446"/>
            <a:ext cx="41248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scanf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(“%d %c %d %lf”,</a:t>
            </a:r>
            <a:r>
              <a:rPr lang="en-US" altLang="ko-K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a,b,c,d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);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456479" y="3806617"/>
            <a:ext cx="5107341" cy="637341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96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146125"/>
            <a:ext cx="6254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if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36512" y="968410"/>
            <a:ext cx="5272597" cy="523220"/>
          </a:xfrm>
          <a:prstGeom prst="rect">
            <a:avLst/>
          </a:prstGeom>
          <a:solidFill>
            <a:schemeClr val="bg1"/>
          </a:solidFill>
          <a:ln w="38100">
            <a:solidFill>
              <a:srgbClr val="4269F8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조건식이 참이면 해당 문장을 실행한다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91880" y="2861171"/>
            <a:ext cx="4824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if(</a:t>
            </a:r>
            <a:r>
              <a:rPr lang="ko-KR" altLang="en-US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조건식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)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실행문장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;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327949" y="2299038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기본형태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437033" y="2715766"/>
            <a:ext cx="4639893" cy="792088"/>
          </a:xfrm>
          <a:prstGeom prst="rect">
            <a:avLst/>
          </a:prstGeom>
          <a:noFill/>
          <a:ln>
            <a:solidFill>
              <a:srgbClr val="426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96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2460</TotalTime>
  <Words>473</Words>
  <Application>Microsoft Office PowerPoint</Application>
  <PresentationFormat>화면 슬라이드 쇼(16:9)</PresentationFormat>
  <Paragraphs>178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굴림</vt:lpstr>
      <vt:lpstr>Arial</vt:lpstr>
      <vt:lpstr>서울남산 장체EB</vt:lpstr>
      <vt:lpstr>여기어때 잘난체</vt:lpstr>
      <vt:lpstr>서울남산 장체L</vt:lpstr>
      <vt:lpstr>맑은 고딕</vt:lpstr>
      <vt:lpstr>서울남산 장체BL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dl</dc:creator>
  <cp:lastModifiedBy>dl</cp:lastModifiedBy>
  <cp:revision>43</cp:revision>
  <dcterms:created xsi:type="dcterms:W3CDTF">2019-03-16T14:15:35Z</dcterms:created>
  <dcterms:modified xsi:type="dcterms:W3CDTF">2019-10-19T09:05:55Z</dcterms:modified>
</cp:coreProperties>
</file>

<file path=docProps/thumbnail.jpeg>
</file>